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zydog" charset="1" panose="000000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Medium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3.png" Type="http://schemas.openxmlformats.org/officeDocument/2006/relationships/image"/><Relationship Id="rId34" Target="../media/image44.svg" Type="http://schemas.openxmlformats.org/officeDocument/2006/relationships/image"/><Relationship Id="rId35" Target="../media/image45.png" Type="http://schemas.openxmlformats.org/officeDocument/2006/relationships/image"/><Relationship Id="rId36" Target="../media/image46.svg" Type="http://schemas.openxmlformats.org/officeDocument/2006/relationships/image"/><Relationship Id="rId37" Target="../media/image47.png" Type="http://schemas.openxmlformats.org/officeDocument/2006/relationships/image"/><Relationship Id="rId38" Target="../media/image48.svg" Type="http://schemas.openxmlformats.org/officeDocument/2006/relationships/image"/><Relationship Id="rId39" Target="../media/image49.png" Type="http://schemas.openxmlformats.org/officeDocument/2006/relationships/image"/><Relationship Id="rId4" Target="../media/image5.svg" Type="http://schemas.openxmlformats.org/officeDocument/2006/relationships/image"/><Relationship Id="rId40" Target="../media/image50.svg" Type="http://schemas.openxmlformats.org/officeDocument/2006/relationships/image"/><Relationship Id="rId41" Target="../media/image51.png" Type="http://schemas.openxmlformats.org/officeDocument/2006/relationships/image"/><Relationship Id="rId42" Target="../media/image52.svg" Type="http://schemas.openxmlformats.org/officeDocument/2006/relationships/image"/><Relationship Id="rId43" Target="../media/image53.png" Type="http://schemas.openxmlformats.org/officeDocument/2006/relationships/image"/><Relationship Id="rId44" Target="../media/image54.svg" Type="http://schemas.openxmlformats.org/officeDocument/2006/relationships/image"/><Relationship Id="rId45" Target="../media/image55.png" Type="http://schemas.openxmlformats.org/officeDocument/2006/relationships/image"/><Relationship Id="rId46" Target="../media/image5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6.png" Type="http://schemas.openxmlformats.org/officeDocument/2006/relationships/image"/><Relationship Id="rId12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5340" y="1207370"/>
            <a:ext cx="11386566" cy="20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9"/>
              </a:lnSpc>
            </a:pPr>
            <a:r>
              <a:rPr lang="en-US" sz="6840" spc="-116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Diseño de sitios web dinamicos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828384" y="6646437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1" y="0"/>
                </a:lnTo>
                <a:lnTo>
                  <a:pt x="6435131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1431902" y="3597528"/>
            <a:ext cx="2658383" cy="2421546"/>
          </a:xfrm>
          <a:custGeom>
            <a:avLst/>
            <a:gdLst/>
            <a:ahLst/>
            <a:cxnLst/>
            <a:rect r="r" b="b" t="t" l="l"/>
            <a:pathLst>
              <a:path h="2421546" w="2658383">
                <a:moveTo>
                  <a:pt x="0" y="0"/>
                </a:moveTo>
                <a:lnTo>
                  <a:pt x="2658384" y="0"/>
                </a:lnTo>
                <a:lnTo>
                  <a:pt x="2658384" y="2421545"/>
                </a:lnTo>
                <a:lnTo>
                  <a:pt x="0" y="2421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4486571" y="4540712"/>
            <a:ext cx="2390921" cy="2177911"/>
          </a:xfrm>
          <a:custGeom>
            <a:avLst/>
            <a:gdLst/>
            <a:ahLst/>
            <a:cxnLst/>
            <a:rect r="r" b="b" t="t" l="l"/>
            <a:pathLst>
              <a:path h="2177911" w="2390921">
                <a:moveTo>
                  <a:pt x="0" y="0"/>
                </a:moveTo>
                <a:lnTo>
                  <a:pt x="2390920" y="0"/>
                </a:lnTo>
                <a:lnTo>
                  <a:pt x="2390920" y="2177911"/>
                </a:lnTo>
                <a:lnTo>
                  <a:pt x="0" y="217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26391" y="320972"/>
            <a:ext cx="1861841" cy="1772797"/>
          </a:xfrm>
          <a:custGeom>
            <a:avLst/>
            <a:gdLst/>
            <a:ahLst/>
            <a:cxnLst/>
            <a:rect r="r" b="b" t="t" l="l"/>
            <a:pathLst>
              <a:path h="1772797" w="1861841">
                <a:moveTo>
                  <a:pt x="0" y="0"/>
                </a:moveTo>
                <a:lnTo>
                  <a:pt x="1861841" y="0"/>
                </a:lnTo>
                <a:lnTo>
                  <a:pt x="1861841" y="1772796"/>
                </a:lnTo>
                <a:lnTo>
                  <a:pt x="0" y="1772796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36403" y="4500584"/>
            <a:ext cx="11815194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¿Que es json y xml?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85340" y="7553320"/>
            <a:ext cx="11386566" cy="64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6"/>
              </a:lnSpc>
            </a:pPr>
            <a:r>
              <a:rPr lang="en-US" sz="4240" spc="-72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Creado por: Jeremy roldan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6720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00088" y="9471418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899641" y="728175"/>
            <a:ext cx="14512503" cy="93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// XML como string (así se declara directo)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xmlString = `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&lt;coches&gt;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&lt;coche marca="Toyota" modelo="Corolla"&gt;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&lt;color&gt;Rojo&lt;/color&gt;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&lt;precio&gt;22000&lt;/precio&gt;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&lt;/coche&gt;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&lt;coche marca="Honda" modelo="Civic"&gt;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&lt;color&gt;Azul&lt;/color&gt;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&lt;precio&gt;24000&lt;/precio&gt;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&lt;/coche&gt;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&lt;/coches&gt;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`;</a:t>
            </a:r>
          </a:p>
          <a:p>
            <a:pPr algn="l">
              <a:lnSpc>
                <a:spcPts val="3078"/>
              </a:lnSpc>
            </a:pP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// Trabajar con el XML directamente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parser = new DOMParser();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xmlDoc = parser.parseFromString(xmlString, "text/xml");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coches = xmlDoc.getElementsByTagName("coche");</a:t>
            </a:r>
          </a:p>
          <a:p>
            <a:pPr algn="l">
              <a:lnSpc>
                <a:spcPts val="3078"/>
              </a:lnSpc>
            </a:pP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for (let coche of coches) {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const marca = coche.getAttribute("marca");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const color = coche.getElementsByTagName("color")[0].textContent;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console.log(marca + " - " + color);</a:t>
            </a:r>
          </a:p>
          <a:p>
            <a:pPr algn="l">
              <a:lnSpc>
                <a:spcPts val="3078"/>
              </a:lnSpc>
            </a:pPr>
            <a:r>
              <a:rPr lang="en-US" sz="21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069291" y="2016515"/>
            <a:ext cx="6361127" cy="6361127"/>
          </a:xfrm>
          <a:custGeom>
            <a:avLst/>
            <a:gdLst/>
            <a:ahLst/>
            <a:cxnLst/>
            <a:rect r="r" b="b" t="t" l="l"/>
            <a:pathLst>
              <a:path h="6361127" w="6361127">
                <a:moveTo>
                  <a:pt x="0" y="0"/>
                </a:moveTo>
                <a:lnTo>
                  <a:pt x="6361127" y="0"/>
                </a:lnTo>
                <a:lnTo>
                  <a:pt x="6361127" y="6361127"/>
                </a:lnTo>
                <a:lnTo>
                  <a:pt x="0" y="6361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9412" y="5520382"/>
            <a:ext cx="7797546" cy="6004110"/>
          </a:xfrm>
          <a:custGeom>
            <a:avLst/>
            <a:gdLst/>
            <a:ahLst/>
            <a:cxnLst/>
            <a:rect r="r" b="b" t="t" l="l"/>
            <a:pathLst>
              <a:path h="6004110" w="7797546">
                <a:moveTo>
                  <a:pt x="0" y="0"/>
                </a:moveTo>
                <a:lnTo>
                  <a:pt x="7797546" y="0"/>
                </a:lnTo>
                <a:lnTo>
                  <a:pt x="7797546" y="6004111"/>
                </a:lnTo>
                <a:lnTo>
                  <a:pt x="0" y="6004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2906" y="0"/>
            <a:ext cx="3087568" cy="3087568"/>
          </a:xfrm>
          <a:custGeom>
            <a:avLst/>
            <a:gdLst/>
            <a:ahLst/>
            <a:cxnLst/>
            <a:rect r="r" b="b" t="t" l="l"/>
            <a:pathLst>
              <a:path h="3087568" w="3087568">
                <a:moveTo>
                  <a:pt x="0" y="0"/>
                </a:moveTo>
                <a:lnTo>
                  <a:pt x="3087568" y="0"/>
                </a:lnTo>
                <a:lnTo>
                  <a:pt x="3087568" y="3087568"/>
                </a:lnTo>
                <a:lnTo>
                  <a:pt x="0" y="3087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5601" y="2978024"/>
            <a:ext cx="10018863" cy="450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5016"/>
              </a:lnSpc>
              <a:spcBef>
                <a:spcPct val="0"/>
              </a:spcBef>
            </a:pPr>
            <a:r>
              <a:rPr lang="en-US" sz="30716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JSON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021456" y="6793839"/>
            <a:ext cx="6856010" cy="2707836"/>
          </a:xfrm>
          <a:custGeom>
            <a:avLst/>
            <a:gdLst/>
            <a:ahLst/>
            <a:cxnLst/>
            <a:rect r="r" b="b" t="t" l="l"/>
            <a:pathLst>
              <a:path h="2707836" w="6856010">
                <a:moveTo>
                  <a:pt x="0" y="0"/>
                </a:moveTo>
                <a:lnTo>
                  <a:pt x="6856010" y="0"/>
                </a:lnTo>
                <a:lnTo>
                  <a:pt x="6856010" y="2707836"/>
                </a:lnTo>
                <a:lnTo>
                  <a:pt x="0" y="2707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29983" y="785325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4950" y="1689262"/>
            <a:ext cx="9337374" cy="142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032"/>
              </a:lnSpc>
            </a:pPr>
            <a:r>
              <a:rPr lang="en-US" sz="9677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¿que es json?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950" y="3853991"/>
            <a:ext cx="10135266" cy="287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8"/>
              </a:lnSpc>
            </a:pPr>
            <a:r>
              <a:rPr lang="en-US" sz="4026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JSON (JavaScript Object Notation) es un formato de texto ligero para intercambiar datos que es fácil de leer para humanos y procesar para máquinas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16938" y="1434550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 u="sng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Es</a:t>
            </a:r>
            <a:r>
              <a:rPr lang="en-US" sz="8500" strike="noStrike" u="sng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tructura de datos: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7808" y="2985515"/>
            <a:ext cx="10778788" cy="591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2"/>
              </a:lnSpc>
            </a:pPr>
            <a:r>
              <a:rPr lang="en-US" sz="3765" u="sng" b="true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Representa datos de dos maneras básicas:</a:t>
            </a:r>
          </a:p>
          <a:p>
            <a:pPr algn="l">
              <a:lnSpc>
                <a:spcPts val="5912"/>
              </a:lnSpc>
            </a:pPr>
          </a:p>
          <a:p>
            <a:pPr algn="l">
              <a:lnSpc>
                <a:spcPts val="5912"/>
              </a:lnSpc>
            </a:pPr>
            <a:r>
              <a:rPr lang="en-US" sz="376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Objetos: Colecciones desordenadas de pares "clave-val</a:t>
            </a:r>
            <a:r>
              <a:rPr lang="en-US" sz="376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or" que se definen con llaves {}.</a:t>
            </a:r>
          </a:p>
          <a:p>
            <a:pPr algn="l">
              <a:lnSpc>
                <a:spcPts val="5912"/>
              </a:lnSpc>
            </a:pPr>
          </a:p>
          <a:p>
            <a:pPr algn="l">
              <a:lnSpc>
                <a:spcPts val="5912"/>
              </a:lnSpc>
            </a:pPr>
            <a:r>
              <a:rPr lang="en-US" sz="376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Arrays: Listas ordenadas de valores (como números, cadenas o incluso otros objetos) que se definen con corchetes []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141731" y="2680427"/>
            <a:ext cx="3618381" cy="7616512"/>
          </a:xfrm>
          <a:custGeom>
            <a:avLst/>
            <a:gdLst/>
            <a:ahLst/>
            <a:cxnLst/>
            <a:rect r="r" b="b" t="t" l="l"/>
            <a:pathLst>
              <a:path h="7616512" w="3618381">
                <a:moveTo>
                  <a:pt x="0" y="0"/>
                </a:moveTo>
                <a:lnTo>
                  <a:pt x="3618381" y="0"/>
                </a:lnTo>
                <a:lnTo>
                  <a:pt x="3618381" y="7616512"/>
                </a:lnTo>
                <a:lnTo>
                  <a:pt x="0" y="7616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5468" t="0" r="-8650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5219" y="1330536"/>
            <a:ext cx="13939234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donde lo podemos usar?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0017" y="2499821"/>
            <a:ext cx="15442020" cy="644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</a:p>
          <a:p>
            <a:pPr algn="just" marL="798690" indent="-399345" lvl="1">
              <a:lnSpc>
                <a:spcPts val="5179"/>
              </a:lnSpc>
              <a:buFont typeface="Arial"/>
              <a:buChar char="•"/>
            </a:pPr>
            <a:r>
              <a:rPr lang="en-US" b="true" sz="3699" spc="59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Aplicaciones web: Se usa comúnmente para enviar datos desde el servidor a un navegador para mostrarlos en una página web y viceversa.</a:t>
            </a:r>
          </a:p>
          <a:p>
            <a:pPr algn="just" marL="798690" indent="-399345" lvl="1">
              <a:lnSpc>
                <a:spcPts val="5179"/>
              </a:lnSpc>
              <a:buFont typeface="Arial"/>
              <a:buChar char="•"/>
            </a:pPr>
            <a:r>
              <a:rPr lang="en-US" b="true" sz="3699" spc="59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Almacenamiento de datos: Sirve para almacenar datos no estructurados en archivos de registro o en bases de datos NoSQL.</a:t>
            </a:r>
          </a:p>
          <a:p>
            <a:pPr algn="just" marL="798690" indent="-399345" lvl="1">
              <a:lnSpc>
                <a:spcPts val="5179"/>
              </a:lnSpc>
              <a:buFont typeface="Arial"/>
              <a:buChar char="•"/>
            </a:pPr>
            <a:r>
              <a:rPr lang="en-US" b="true" sz="3699" spc="59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Archivos de configuración: Se puede encontrar en archivos de configuración de aplicaciones, como en editores de código</a:t>
            </a:r>
          </a:p>
          <a:p>
            <a:pPr algn="just" marL="0" indent="0" lvl="0">
              <a:lnSpc>
                <a:spcPts val="517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6499" y="1217223"/>
            <a:ext cx="9034873" cy="481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456"/>
              </a:lnSpc>
              <a:spcBef>
                <a:spcPct val="0"/>
              </a:spcBef>
            </a:pPr>
            <a:r>
              <a:rPr lang="en-US" sz="32856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XML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17817" y="2246137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03160" y="6297204"/>
            <a:ext cx="6318212" cy="3888131"/>
          </a:xfrm>
          <a:custGeom>
            <a:avLst/>
            <a:gdLst/>
            <a:ahLst/>
            <a:cxnLst/>
            <a:rect r="r" b="b" t="t" l="l"/>
            <a:pathLst>
              <a:path h="3888131" w="6318212">
                <a:moveTo>
                  <a:pt x="0" y="0"/>
                </a:moveTo>
                <a:lnTo>
                  <a:pt x="6318212" y="0"/>
                </a:lnTo>
                <a:lnTo>
                  <a:pt x="6318212" y="3888130"/>
                </a:lnTo>
                <a:lnTo>
                  <a:pt x="0" y="38881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346977" y="-1033925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495663" y="8888639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011133" y="767927"/>
            <a:ext cx="5947764" cy="2872604"/>
          </a:xfrm>
          <a:custGeom>
            <a:avLst/>
            <a:gdLst/>
            <a:ahLst/>
            <a:cxnLst/>
            <a:rect r="r" b="b" t="t" l="l"/>
            <a:pathLst>
              <a:path h="2872604" w="5947764">
                <a:moveTo>
                  <a:pt x="0" y="0"/>
                </a:moveTo>
                <a:lnTo>
                  <a:pt x="5947764" y="0"/>
                </a:lnTo>
                <a:lnTo>
                  <a:pt x="5947764" y="2872604"/>
                </a:lnTo>
                <a:lnTo>
                  <a:pt x="0" y="2872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18937" y="4541117"/>
            <a:ext cx="4235022" cy="4235022"/>
          </a:xfrm>
          <a:custGeom>
            <a:avLst/>
            <a:gdLst/>
            <a:ahLst/>
            <a:cxnLst/>
            <a:rect r="r" b="b" t="t" l="l"/>
            <a:pathLst>
              <a:path h="4235022" w="4235022">
                <a:moveTo>
                  <a:pt x="0" y="0"/>
                </a:moveTo>
                <a:lnTo>
                  <a:pt x="4235022" y="0"/>
                </a:lnTo>
                <a:lnTo>
                  <a:pt x="4235022" y="4235022"/>
                </a:lnTo>
                <a:lnTo>
                  <a:pt x="0" y="4235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211663" y="2251854"/>
            <a:ext cx="16230600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¿Que es XML?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5861" y="4202430"/>
            <a:ext cx="10401621" cy="390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3"/>
              </a:lnSpc>
            </a:pPr>
            <a:r>
              <a:rPr lang="en-US" sz="3329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XM</a:t>
            </a:r>
            <a:r>
              <a:rPr lang="en-US" sz="3329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L (Lenguaje de Marcado Extensible) es un formato de archivo que permite estructurar, almacenar y compartir datos de forma legible tanto por personas como por máquinas que a diferencia de HTML donde tenemos etiquetas ya predefinidas, en XML uno mismo puede crear sus propias etiquedas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6720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20903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914853" y="3482631"/>
            <a:ext cx="5951472" cy="4604126"/>
          </a:xfrm>
          <a:custGeom>
            <a:avLst/>
            <a:gdLst/>
            <a:ahLst/>
            <a:cxnLst/>
            <a:rect r="r" b="b" t="t" l="l"/>
            <a:pathLst>
              <a:path h="4604126" w="5951472">
                <a:moveTo>
                  <a:pt x="0" y="0"/>
                </a:moveTo>
                <a:lnTo>
                  <a:pt x="5951472" y="0"/>
                </a:lnTo>
                <a:lnTo>
                  <a:pt x="5951472" y="4604127"/>
                </a:lnTo>
                <a:lnTo>
                  <a:pt x="0" y="4604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95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7312" y="1226064"/>
            <a:ext cx="8967704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Características de XML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0019" y="4002981"/>
            <a:ext cx="10654834" cy="493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Extensible: </a:t>
            </a:r>
          </a:p>
          <a:p>
            <a:pPr algn="l" marL="591159" indent="-295579" lvl="1">
              <a:lnSpc>
                <a:spcPts val="3942"/>
              </a:lnSpc>
              <a:buFont typeface="Arial"/>
              <a:buChar char="•"/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Puedes crear tus propias etiquetas y definir la estructura de los datos según tus necesidades específicas, ya que no está predefinido. 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Estructura de datos</a:t>
            </a:r>
            <a:r>
              <a:rPr lang="en-US" sz="2738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:</a:t>
            </a:r>
          </a:p>
          <a:p>
            <a:pPr algn="l" marL="591159" indent="-295579" lvl="1">
              <a:lnSpc>
                <a:spcPts val="3942"/>
              </a:lnSpc>
              <a:buFont typeface="Arial"/>
              <a:buChar char="•"/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Utiliza etiquetas (como &lt;nombre&gt;Daniel&lt;/nombre&gt;) para definir los datos, lo que ayuda a entender la estructura de la información que contiene, por ejemplo, qué datos corresponden a un nombre o una edad. </a:t>
            </a:r>
          </a:p>
          <a:p>
            <a:pPr algn="l">
              <a:lnSpc>
                <a:spcPts val="394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6720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00088" y="9471418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558460" y="1131497"/>
            <a:ext cx="14512503" cy="741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// JSON como objeto JavaScript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config = {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"app": "MiApp",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"version": "1.0",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"settings": {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"theme": "dark",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    "notifications": </a:t>
            </a: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true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   }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};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conso</a:t>
            </a: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le.log(config.app);</a:t>
            </a:r>
          </a:p>
          <a:p>
            <a:pPr algn="l">
              <a:lnSpc>
                <a:spcPts val="3942"/>
              </a:lnSpc>
            </a:pP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// JSON como string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datos = '{"nombre":"Ana","edad":30,"ciudad":"Barcelona"}';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const obj = JSON.parse(datos);</a:t>
            </a:r>
          </a:p>
          <a:p>
            <a:pPr algn="l">
              <a:lnSpc>
                <a:spcPts val="3942"/>
              </a:lnSpc>
            </a:pP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console.log(obj.nombre</a:t>
            </a:r>
            <a:r>
              <a:rPr lang="en-US" sz="2738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DAG3jgTxi7I</dc:identifier>
  <dcterms:modified xsi:type="dcterms:W3CDTF">2011-08-01T06:04:30Z</dcterms:modified>
  <cp:revision>1</cp:revision>
  <dc:title>Presentación Proyecto Creativo Moderno Azul</dc:title>
</cp:coreProperties>
</file>